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59" r:id="rId7"/>
    <p:sldId id="266" r:id="rId8"/>
    <p:sldId id="260" r:id="rId9"/>
    <p:sldId id="267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rial Bold" panose="020B0704020202020204" pitchFamily="34" charset="0"/>
      <p:regular r:id="rId14"/>
      <p:bold r:id="rId15"/>
    </p:embeddedFont>
    <p:embeddedFont>
      <p:font typeface="Be Vietnam" panose="020B0604020202020204" charset="0"/>
      <p:regular r:id="rId16"/>
    </p:embeddedFont>
    <p:embeddedFont>
      <p:font typeface="Be Vietnam Ultra-Bold" panose="020B0604020202020204" charset="0"/>
      <p:regular r:id="rId17"/>
    </p:embeddedFont>
    <p:embeddedFont>
      <p:font typeface="Bebas Neue Bold" panose="020B0604020202020204" charset="0"/>
      <p:regular r:id="rId18"/>
    </p:embeddedFont>
    <p:embeddedFont>
      <p:font typeface="Canva Sans" panose="020B0604020202020204" charset="0"/>
      <p:regular r:id="rId19"/>
    </p:embeddedFont>
    <p:embeddedFont>
      <p:font typeface="Canva Sans Bold" panose="020B0604020202020204" charset="0"/>
      <p:regular r:id="rId20"/>
    </p:embeddedFont>
    <p:embeddedFont>
      <p:font typeface="Cinzel Bold" panose="020B0604020202020204" charset="0"/>
      <p:regular r:id="rId21"/>
    </p:embeddedFont>
    <p:embeddedFont>
      <p:font typeface="IBM Plex Sans Bold" panose="020B0604020202020204" charset="0"/>
      <p:regular r:id="rId22"/>
    </p:embeddedFont>
    <p:embeddedFont>
      <p:font typeface="Oswald Bold" panose="020B0604020202020204" charset="0"/>
      <p:regular r:id="rId23"/>
    </p:embeddedFont>
    <p:embeddedFont>
      <p:font typeface="Times New Roman Bold" panose="02020803070505020304" pitchFamily="18" charset="0"/>
      <p:regular r:id="rId24"/>
      <p:bold r:id="rId25"/>
    </p:embeddedFont>
    <p:embeddedFont>
      <p:font typeface="Times New Roman MT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210" y="34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4830" y="1236663"/>
            <a:ext cx="1727384" cy="1727384"/>
          </a:xfrm>
          <a:custGeom>
            <a:avLst/>
            <a:gdLst/>
            <a:ahLst/>
            <a:cxnLst/>
            <a:rect l="l" t="t" r="r" b="b"/>
            <a:pathLst>
              <a:path w="1727384" h="1727384">
                <a:moveTo>
                  <a:pt x="0" y="0"/>
                </a:moveTo>
                <a:lnTo>
                  <a:pt x="1727384" y="0"/>
                </a:lnTo>
                <a:lnTo>
                  <a:pt x="1727384" y="1727385"/>
                </a:lnTo>
                <a:lnTo>
                  <a:pt x="0" y="17273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408801" y="1268907"/>
            <a:ext cx="1853397" cy="1853397"/>
          </a:xfrm>
          <a:custGeom>
            <a:avLst/>
            <a:gdLst/>
            <a:ahLst/>
            <a:cxnLst/>
            <a:rect l="l" t="t" r="r" b="b"/>
            <a:pathLst>
              <a:path w="1853397" h="1853397">
                <a:moveTo>
                  <a:pt x="0" y="0"/>
                </a:moveTo>
                <a:lnTo>
                  <a:pt x="1853398" y="0"/>
                </a:lnTo>
                <a:lnTo>
                  <a:pt x="1853398" y="1853397"/>
                </a:lnTo>
                <a:lnTo>
                  <a:pt x="0" y="18533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388012" y="1677384"/>
            <a:ext cx="3692057" cy="657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11"/>
              </a:lnSpc>
            </a:pPr>
            <a:r>
              <a:rPr lang="en-US" sz="3722" b="1" spc="174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(UGC AUTONOMOUS)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06885" y="772661"/>
            <a:ext cx="17474230" cy="969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94"/>
              </a:lnSpc>
            </a:pPr>
            <a:r>
              <a:rPr lang="en-US" sz="5710" b="1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J.B.INSTITUTE OF ENGINEERING AND TECHNOLOGY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902516" y="2235890"/>
            <a:ext cx="12482967" cy="462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1"/>
              </a:lnSpc>
              <a:spcBef>
                <a:spcPct val="0"/>
              </a:spcBef>
            </a:pPr>
            <a:r>
              <a:rPr lang="en-US" sz="2465" spc="46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Accredited by NAAC &amp; NBA, Approved by AICTE  &amp; Permanently Affiliated to JNTUH</a:t>
            </a:r>
          </a:p>
        </p:txBody>
      </p:sp>
      <p:sp>
        <p:nvSpPr>
          <p:cNvPr id="11" name="Freeform 11"/>
          <p:cNvSpPr/>
          <p:nvPr/>
        </p:nvSpPr>
        <p:spPr>
          <a:xfrm>
            <a:off x="5984431" y="2519481"/>
            <a:ext cx="6356114" cy="6356114"/>
          </a:xfrm>
          <a:custGeom>
            <a:avLst/>
            <a:gdLst/>
            <a:ahLst/>
            <a:cxnLst/>
            <a:rect l="l" t="t" r="r" b="b"/>
            <a:pathLst>
              <a:path w="6356114" h="6356114">
                <a:moveTo>
                  <a:pt x="0" y="0"/>
                </a:moveTo>
                <a:lnTo>
                  <a:pt x="6356114" y="0"/>
                </a:lnTo>
                <a:lnTo>
                  <a:pt x="6356114" y="6356114"/>
                </a:lnTo>
                <a:lnTo>
                  <a:pt x="0" y="63561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5984431" y="2834344"/>
            <a:ext cx="6079721" cy="6079721"/>
          </a:xfrm>
          <a:custGeom>
            <a:avLst/>
            <a:gdLst/>
            <a:ahLst/>
            <a:cxnLst/>
            <a:rect l="l" t="t" r="r" b="b"/>
            <a:pathLst>
              <a:path w="6079721" h="6079721">
                <a:moveTo>
                  <a:pt x="0" y="0"/>
                </a:moveTo>
                <a:lnTo>
                  <a:pt x="6079721" y="0"/>
                </a:lnTo>
                <a:lnTo>
                  <a:pt x="6079721" y="6079721"/>
                </a:lnTo>
                <a:lnTo>
                  <a:pt x="0" y="607972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10800000">
            <a:off x="-1384526" y="6726434"/>
            <a:ext cx="19603640" cy="4298322"/>
          </a:xfrm>
          <a:custGeom>
            <a:avLst/>
            <a:gdLst/>
            <a:ahLst/>
            <a:cxnLst/>
            <a:rect l="l" t="t" r="r" b="b"/>
            <a:pathLst>
              <a:path w="19603640" h="4298322">
                <a:moveTo>
                  <a:pt x="0" y="0"/>
                </a:moveTo>
                <a:lnTo>
                  <a:pt x="19603641" y="0"/>
                </a:lnTo>
                <a:lnTo>
                  <a:pt x="19603641" y="4298322"/>
                </a:lnTo>
                <a:lnTo>
                  <a:pt x="0" y="42983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59822" b="-48598"/>
            </a:stretch>
          </a:blipFill>
        </p:spPr>
      </p:sp>
      <p:sp>
        <p:nvSpPr>
          <p:cNvPr id="14" name="Freeform 14"/>
          <p:cNvSpPr/>
          <p:nvPr/>
        </p:nvSpPr>
        <p:spPr>
          <a:xfrm rot="-10800000">
            <a:off x="-497634" y="7595627"/>
            <a:ext cx="19463349" cy="4298322"/>
          </a:xfrm>
          <a:custGeom>
            <a:avLst/>
            <a:gdLst/>
            <a:ahLst/>
            <a:cxnLst/>
            <a:rect l="l" t="t" r="r" b="b"/>
            <a:pathLst>
              <a:path w="19463349" h="4298322">
                <a:moveTo>
                  <a:pt x="0" y="0"/>
                </a:moveTo>
                <a:lnTo>
                  <a:pt x="19463348" y="0"/>
                </a:lnTo>
                <a:lnTo>
                  <a:pt x="19463348" y="4298322"/>
                </a:lnTo>
                <a:lnTo>
                  <a:pt x="0" y="42983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53228" b="-52986"/>
            </a:stretch>
          </a:blipFill>
        </p:spPr>
      </p:sp>
      <p:sp>
        <p:nvSpPr>
          <p:cNvPr id="15" name="Freeform 15"/>
          <p:cNvSpPr/>
          <p:nvPr/>
        </p:nvSpPr>
        <p:spPr>
          <a:xfrm rot="-10800000">
            <a:off x="-218038" y="7109139"/>
            <a:ext cx="18577698" cy="4298322"/>
          </a:xfrm>
          <a:custGeom>
            <a:avLst/>
            <a:gdLst/>
            <a:ahLst/>
            <a:cxnLst/>
            <a:rect l="l" t="t" r="r" b="b"/>
            <a:pathLst>
              <a:path w="18577698" h="4298322">
                <a:moveTo>
                  <a:pt x="0" y="0"/>
                </a:moveTo>
                <a:lnTo>
                  <a:pt x="18577699" y="0"/>
                </a:lnTo>
                <a:lnTo>
                  <a:pt x="18577699" y="4298322"/>
                </a:lnTo>
                <a:lnTo>
                  <a:pt x="0" y="42983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59648" b="-32632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8701183" y="9022158"/>
            <a:ext cx="922610" cy="92261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3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623793" y="9022158"/>
            <a:ext cx="922610" cy="92261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40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9642843" y="9038206"/>
            <a:ext cx="889923" cy="889923"/>
          </a:xfrm>
          <a:custGeom>
            <a:avLst/>
            <a:gdLst/>
            <a:ahLst/>
            <a:cxnLst/>
            <a:rect l="l" t="t" r="r" b="b"/>
            <a:pathLst>
              <a:path w="889923" h="889923">
                <a:moveTo>
                  <a:pt x="0" y="0"/>
                </a:moveTo>
                <a:lnTo>
                  <a:pt x="889923" y="0"/>
                </a:lnTo>
                <a:lnTo>
                  <a:pt x="889923" y="889923"/>
                </a:lnTo>
                <a:lnTo>
                  <a:pt x="0" y="88992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6855962" y="9022158"/>
            <a:ext cx="922610" cy="922610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40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6888057" y="9054253"/>
            <a:ext cx="890516" cy="890516"/>
          </a:xfrm>
          <a:custGeom>
            <a:avLst/>
            <a:gdLst/>
            <a:ahLst/>
            <a:cxnLst/>
            <a:rect l="l" t="t" r="r" b="b"/>
            <a:pathLst>
              <a:path w="890516" h="890516">
                <a:moveTo>
                  <a:pt x="0" y="0"/>
                </a:moveTo>
                <a:lnTo>
                  <a:pt x="890515" y="0"/>
                </a:lnTo>
                <a:lnTo>
                  <a:pt x="890515" y="890516"/>
                </a:lnTo>
                <a:lnTo>
                  <a:pt x="0" y="89051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10546404" y="9022158"/>
            <a:ext cx="922610" cy="922610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40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10562451" y="9038206"/>
            <a:ext cx="890516" cy="890516"/>
          </a:xfrm>
          <a:custGeom>
            <a:avLst/>
            <a:gdLst/>
            <a:ahLst/>
            <a:cxnLst/>
            <a:rect l="l" t="t" r="r" b="b"/>
            <a:pathLst>
              <a:path w="890516" h="890516">
                <a:moveTo>
                  <a:pt x="0" y="0"/>
                </a:moveTo>
                <a:lnTo>
                  <a:pt x="890516" y="0"/>
                </a:lnTo>
                <a:lnTo>
                  <a:pt x="890516" y="890515"/>
                </a:lnTo>
                <a:lnTo>
                  <a:pt x="0" y="89051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grpSp>
        <p:nvGrpSpPr>
          <p:cNvPr id="31" name="Group 31"/>
          <p:cNvGrpSpPr/>
          <p:nvPr/>
        </p:nvGrpSpPr>
        <p:grpSpPr>
          <a:xfrm>
            <a:off x="7778572" y="9022158"/>
            <a:ext cx="922610" cy="922610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39"/>
                </a:lnSpc>
              </a:pPr>
              <a:endParaRPr/>
            </a:p>
          </p:txBody>
        </p:sp>
      </p:grpSp>
      <p:sp>
        <p:nvSpPr>
          <p:cNvPr id="34" name="Freeform 34"/>
          <p:cNvSpPr/>
          <p:nvPr/>
        </p:nvSpPr>
        <p:spPr>
          <a:xfrm>
            <a:off x="8717230" y="9022158"/>
            <a:ext cx="890516" cy="890516"/>
          </a:xfrm>
          <a:custGeom>
            <a:avLst/>
            <a:gdLst/>
            <a:ahLst/>
            <a:cxnLst/>
            <a:rect l="l" t="t" r="r" b="b"/>
            <a:pathLst>
              <a:path w="890516" h="890516">
                <a:moveTo>
                  <a:pt x="0" y="0"/>
                </a:moveTo>
                <a:lnTo>
                  <a:pt x="890516" y="0"/>
                </a:lnTo>
                <a:lnTo>
                  <a:pt x="890516" y="890516"/>
                </a:lnTo>
                <a:lnTo>
                  <a:pt x="0" y="89051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7794620" y="9038206"/>
            <a:ext cx="890516" cy="890516"/>
          </a:xfrm>
          <a:custGeom>
            <a:avLst/>
            <a:gdLst/>
            <a:ahLst/>
            <a:cxnLst/>
            <a:rect l="l" t="t" r="r" b="b"/>
            <a:pathLst>
              <a:path w="890516" h="890516">
                <a:moveTo>
                  <a:pt x="0" y="0"/>
                </a:moveTo>
                <a:lnTo>
                  <a:pt x="890515" y="0"/>
                </a:lnTo>
                <a:lnTo>
                  <a:pt x="890515" y="890515"/>
                </a:lnTo>
                <a:lnTo>
                  <a:pt x="0" y="890515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  <p:sp>
        <p:nvSpPr>
          <p:cNvPr id="36" name="TextBox 36"/>
          <p:cNvSpPr txBox="1"/>
          <p:nvPr/>
        </p:nvSpPr>
        <p:spPr>
          <a:xfrm>
            <a:off x="6794391" y="8420662"/>
            <a:ext cx="4552841" cy="530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6"/>
              </a:lnSpc>
            </a:pPr>
            <a:r>
              <a:rPr lang="en-US" sz="3133" b="1" u="sng">
                <a:solidFill>
                  <a:srgbClr val="FFFFFF"/>
                </a:solidFill>
                <a:latin typeface="Cinzel Bold"/>
                <a:ea typeface="Cinzel Bold"/>
                <a:cs typeface="Cinzel Bold"/>
                <a:sym typeface="Cinzel Bold"/>
              </a:rPr>
              <a:t>Organized by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14350" y="319460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749040" y="731520"/>
            <a:ext cx="10789920" cy="1089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>
                <a:solidFill>
                  <a:srgbClr val="40315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IMPACT AND BENEFITS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09800" y="2989064"/>
            <a:ext cx="12009120" cy="430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Benefits: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Social: Makes learning more inclusive and fun.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Educational: Boosts retention and participation.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Technological: Bridges gamification and pedagogy.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9525" y="247947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  <p:txBody>
          <a:bodyPr/>
          <a:lstStyle/>
          <a:p>
            <a:endParaRPr lang="en-GB" dirty="0"/>
          </a:p>
        </p:txBody>
      </p:sp>
      <p:sp>
        <p:nvSpPr>
          <p:cNvPr id="7" name="TextBox 7"/>
          <p:cNvSpPr txBox="1"/>
          <p:nvPr/>
        </p:nvSpPr>
        <p:spPr>
          <a:xfrm>
            <a:off x="4931411" y="609600"/>
            <a:ext cx="12318364" cy="780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4999" b="1">
                <a:solidFill>
                  <a:srgbClr val="2E006A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Team Member’s Information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70970" y="2282825"/>
            <a:ext cx="11660039" cy="277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Team Leader Name: </a:t>
            </a:r>
            <a:r>
              <a:rPr lang="en-US" sz="3099" dirty="0" err="1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Sriramcharan</a:t>
            </a:r>
            <a:endParaRPr lang="en-US" sz="3099" dirty="0">
              <a:solidFill>
                <a:srgbClr val="2E006A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500"/>
              </a:lnSpc>
            </a:pPr>
            <a:r>
              <a:rPr lang="en-US" sz="2499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Year:  2nd        Department:  AIML        Roll Number:24671A7316</a:t>
            </a:r>
          </a:p>
          <a:p>
            <a:pPr algn="l">
              <a:lnSpc>
                <a:spcPts val="4759"/>
              </a:lnSpc>
            </a:pPr>
            <a:r>
              <a:rPr lang="en-US" sz="2499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4759"/>
              </a:lnSpc>
            </a:pPr>
            <a:endParaRPr lang="en-US" sz="2499" dirty="0">
              <a:solidFill>
                <a:srgbClr val="2E006A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759"/>
              </a:lnSpc>
            </a:pPr>
            <a:endParaRPr lang="en-US" sz="2499" dirty="0">
              <a:solidFill>
                <a:srgbClr val="2E006A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70970" y="3632200"/>
            <a:ext cx="11660039" cy="277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Team Member 1 Name: Krishna</a:t>
            </a:r>
          </a:p>
          <a:p>
            <a:pPr algn="l">
              <a:lnSpc>
                <a:spcPts val="3500"/>
              </a:lnSpc>
            </a:pPr>
            <a:r>
              <a:rPr lang="en-US" sz="2499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Year:  2nd       Department: AIML         Roll Number:24671A7302</a:t>
            </a:r>
          </a:p>
          <a:p>
            <a:pPr algn="l">
              <a:lnSpc>
                <a:spcPts val="4759"/>
              </a:lnSpc>
            </a:pPr>
            <a:endParaRPr lang="en-US" sz="2499" dirty="0">
              <a:solidFill>
                <a:srgbClr val="2E006A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759"/>
              </a:lnSpc>
            </a:pPr>
            <a:endParaRPr lang="en-US" sz="2499" dirty="0">
              <a:solidFill>
                <a:srgbClr val="2E006A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4759"/>
              </a:lnSpc>
            </a:pPr>
            <a:endParaRPr lang="en-US" sz="2499" dirty="0">
              <a:solidFill>
                <a:srgbClr val="2E006A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70970" y="4981575"/>
            <a:ext cx="11660039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Team Member 2 Name: Karthikeya</a:t>
            </a:r>
          </a:p>
          <a:p>
            <a:pPr algn="l">
              <a:lnSpc>
                <a:spcPts val="3498"/>
              </a:lnSpc>
            </a:pPr>
            <a:r>
              <a:rPr lang="en-US" sz="2499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Year: 2nd         Department: AIML         Roll Number:24671A7361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70970" y="6330950"/>
            <a:ext cx="11660039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Team Member 3 Name: Hemanth</a:t>
            </a:r>
          </a:p>
          <a:p>
            <a:pPr algn="l">
              <a:lnSpc>
                <a:spcPts val="3498"/>
              </a:lnSpc>
            </a:pPr>
            <a:r>
              <a:rPr lang="en-US" sz="2499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Year: 2nd          Department: AIML         Roll Number:24671A7308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  <p:txBody>
          <a:bodyPr/>
          <a:lstStyle/>
          <a:p>
            <a:endParaRPr lang="en-IN" dirty="0"/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035770" y="1776942"/>
          <a:ext cx="16611600" cy="4927600"/>
        </p:xfrm>
        <a:graphic>
          <a:graphicData uri="http://schemas.openxmlformats.org/drawingml/2006/table">
            <a:tbl>
              <a:tblPr/>
              <a:tblGrid>
                <a:gridCol w="17976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139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31900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F8F8F8"/>
                          </a:solidFill>
                          <a:latin typeface="Be Vietnam Ultra-Bold"/>
                          <a:ea typeface="Be Vietnam Ultra-Bold"/>
                          <a:cs typeface="Be Vietnam Ultra-Bold"/>
                          <a:sym typeface="Be Vietnam Ultra-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8F8F8"/>
                          </a:solidFill>
                          <a:latin typeface="Be Vietnam"/>
                          <a:ea typeface="Be Vietnam"/>
                          <a:cs typeface="Be Vietnam"/>
                          <a:sym typeface="Be Vietnam"/>
                        </a:rPr>
                        <a:t>Please keep the number of slides as minimum as possible.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1900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F8F8F8"/>
                          </a:solidFill>
                          <a:latin typeface="Be Vietnam Ultra-Bold"/>
                          <a:ea typeface="Be Vietnam Ultra-Bold"/>
                          <a:cs typeface="Be Vietnam Ultra-Bold"/>
                          <a:sym typeface="Be Vietnam Ultra-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8F8F8"/>
                          </a:solidFill>
                          <a:latin typeface="Be Vietnam"/>
                          <a:ea typeface="Be Vietnam"/>
                          <a:cs typeface="Be Vietnam"/>
                          <a:sym typeface="Be Vietnam"/>
                        </a:rPr>
                        <a:t>Present your ideas in bullet points, avoiding lengthy paragraphs.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1900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F8F8F8"/>
                          </a:solidFill>
                          <a:latin typeface="Be Vietnam Ultra-Bold"/>
                          <a:ea typeface="Be Vietnam Ultra-Bold"/>
                          <a:cs typeface="Be Vietnam Ultra-Bold"/>
                          <a:sym typeface="Be Vietnam Ultra-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8F8F8"/>
                          </a:solidFill>
                          <a:latin typeface="Be Vietnam"/>
                          <a:ea typeface="Be Vietnam"/>
                          <a:cs typeface="Be Vietnam"/>
                          <a:sym typeface="Be Vietnam"/>
                        </a:rPr>
                        <a:t>Ensure clear and concise explanations for easy understanding.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31900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F8F8F8"/>
                          </a:solidFill>
                          <a:latin typeface="Be Vietnam Ultra-Bold"/>
                          <a:ea typeface="Be Vietnam Ultra-Bold"/>
                          <a:cs typeface="Be Vietnam Ultra-Bold"/>
                          <a:sym typeface="Be Vietnam Ultra-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8F8F8"/>
                          </a:solidFill>
                          <a:latin typeface="Be Vietnam"/>
                          <a:ea typeface="Be Vietnam"/>
                          <a:cs typeface="Be Vietnam"/>
                          <a:sym typeface="Be Vietnam"/>
                        </a:rPr>
                        <a:t>Omit any form of code from the abstracts.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6945508" y="247650"/>
            <a:ext cx="4817522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500" b="1">
                <a:solidFill>
                  <a:srgbClr val="F8F8F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GUIDELINES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266166" y="7754426"/>
            <a:ext cx="12176208" cy="431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 any issues, call : +91 994 972 1034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4350" y="8842375"/>
            <a:ext cx="17679839" cy="41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499" b="1" dirty="0">
                <a:solidFill>
                  <a:srgbClr val="F8F8F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You may remove this slide (guidelines) when uploading your ideas.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49419" y="290717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913837" y="3935507"/>
            <a:ext cx="6281717" cy="700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3"/>
              </a:lnSpc>
            </a:pPr>
            <a:r>
              <a:rPr lang="en-US" sz="3645" b="1">
                <a:solidFill>
                  <a:srgbClr val="2E006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 Title -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5274" y="5274249"/>
            <a:ext cx="7377443" cy="707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3"/>
              </a:lnSpc>
            </a:pPr>
            <a:r>
              <a:rPr lang="en-US" sz="3645" b="1">
                <a:solidFill>
                  <a:srgbClr val="2E006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Name              -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60830" y="6637910"/>
            <a:ext cx="7054938" cy="707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3"/>
              </a:lnSpc>
            </a:pPr>
            <a:r>
              <a:rPr lang="en-US" sz="3645" b="1">
                <a:solidFill>
                  <a:srgbClr val="2E006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Lead                -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12433" y="7925776"/>
            <a:ext cx="7228850" cy="631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03"/>
              </a:lnSpc>
            </a:pPr>
            <a:r>
              <a:rPr lang="en-US" sz="3645" b="1">
                <a:solidFill>
                  <a:srgbClr val="2E006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Dept. Name        -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1393" y="2613680"/>
            <a:ext cx="6054539" cy="707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3"/>
              </a:lnSpc>
            </a:pPr>
            <a:r>
              <a:rPr lang="en-US" sz="3645" b="1">
                <a:solidFill>
                  <a:srgbClr val="2E006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Selected Track        -</a:t>
            </a:r>
          </a:p>
        </p:txBody>
      </p:sp>
      <p:sp>
        <p:nvSpPr>
          <p:cNvPr id="12" name="Freeform 12"/>
          <p:cNvSpPr/>
          <p:nvPr/>
        </p:nvSpPr>
        <p:spPr>
          <a:xfrm>
            <a:off x="927092" y="2518540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028700" y="2620148"/>
            <a:ext cx="786098" cy="786098"/>
            <a:chOff x="0" y="0"/>
            <a:chExt cx="1048131" cy="104813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15" name="Freeform 15"/>
          <p:cNvSpPr/>
          <p:nvPr/>
        </p:nvSpPr>
        <p:spPr>
          <a:xfrm>
            <a:off x="927092" y="3879336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028700" y="3980944"/>
            <a:ext cx="786098" cy="786098"/>
            <a:chOff x="0" y="0"/>
            <a:chExt cx="1048131" cy="104813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18" name="Freeform 18"/>
          <p:cNvSpPr/>
          <p:nvPr/>
        </p:nvSpPr>
        <p:spPr>
          <a:xfrm>
            <a:off x="927092" y="5196650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1028700" y="5298258"/>
            <a:ext cx="786098" cy="786098"/>
            <a:chOff x="0" y="0"/>
            <a:chExt cx="1048131" cy="104813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21" name="Freeform 21"/>
          <p:cNvSpPr/>
          <p:nvPr/>
        </p:nvSpPr>
        <p:spPr>
          <a:xfrm>
            <a:off x="927092" y="6557446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2" name="Group 22"/>
          <p:cNvGrpSpPr/>
          <p:nvPr/>
        </p:nvGrpSpPr>
        <p:grpSpPr>
          <a:xfrm>
            <a:off x="1028700" y="6659054"/>
            <a:ext cx="786098" cy="786098"/>
            <a:chOff x="0" y="0"/>
            <a:chExt cx="1048131" cy="1048131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24" name="Freeform 24"/>
          <p:cNvSpPr/>
          <p:nvPr/>
        </p:nvSpPr>
        <p:spPr>
          <a:xfrm>
            <a:off x="927092" y="7885350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028700" y="7986957"/>
            <a:ext cx="786098" cy="786098"/>
            <a:chOff x="0" y="0"/>
            <a:chExt cx="1048131" cy="1048131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1028700" y="990600"/>
            <a:ext cx="14401164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5500" b="1">
                <a:solidFill>
                  <a:srgbClr val="2E006A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TEAM DETAILS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53197" y="2532244"/>
            <a:ext cx="537111" cy="722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1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53197" y="3873991"/>
            <a:ext cx="537111" cy="722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53197" y="5192507"/>
            <a:ext cx="537111" cy="722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53197" y="6566971"/>
            <a:ext cx="537111" cy="722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4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53197" y="7880142"/>
            <a:ext cx="537111" cy="722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F3402D6-1908-04F7-5AF3-932690136E40}"/>
              </a:ext>
            </a:extLst>
          </p:cNvPr>
          <p:cNvSpPr txBox="1"/>
          <p:nvPr/>
        </p:nvSpPr>
        <p:spPr>
          <a:xfrm>
            <a:off x="7086600" y="2620147"/>
            <a:ext cx="1573387" cy="561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 Bold" panose="020B0704020202020204" pitchFamily="34" charset="0"/>
                <a:cs typeface="Arial Bold" panose="020B0704020202020204" pitchFamily="34" charset="0"/>
              </a:rPr>
              <a:t>Edtech</a:t>
            </a:r>
            <a:endParaRPr lang="en-GB" sz="3000" dirty="0"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3507A01-36DB-5D24-C7B1-0264008DFD46}"/>
              </a:ext>
            </a:extLst>
          </p:cNvPr>
          <p:cNvSpPr txBox="1"/>
          <p:nvPr/>
        </p:nvSpPr>
        <p:spPr>
          <a:xfrm>
            <a:off x="8229282" y="3547017"/>
            <a:ext cx="8686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Arial Bold" panose="020B0704020202020204" pitchFamily="34" charset="0"/>
                <a:cs typeface="Arial Bold" panose="020B0704020202020204" pitchFamily="34" charset="0"/>
              </a:rPr>
              <a:t>Learners often lose motivation due to monotonous and assessment-heavy teaching methods.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621628-4572-67FF-2489-F11A27C29AC0}"/>
              </a:ext>
            </a:extLst>
          </p:cNvPr>
          <p:cNvSpPr txBox="1"/>
          <p:nvPr/>
        </p:nvSpPr>
        <p:spPr>
          <a:xfrm>
            <a:off x="6884037" y="5288129"/>
            <a:ext cx="18450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 Bold" panose="020B0704020202020204" pitchFamily="34" charset="0"/>
                <a:cs typeface="Arial Bold" panose="020B0704020202020204" pitchFamily="34" charset="0"/>
              </a:rPr>
              <a:t>Godlike</a:t>
            </a:r>
            <a:endParaRPr lang="en-GB" sz="3000" dirty="0"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C714949-22D4-4462-8BB4-BD8C092568A4}"/>
              </a:ext>
            </a:extLst>
          </p:cNvPr>
          <p:cNvSpPr txBox="1"/>
          <p:nvPr/>
        </p:nvSpPr>
        <p:spPr>
          <a:xfrm>
            <a:off x="6831856" y="6644382"/>
            <a:ext cx="4267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>
                <a:latin typeface="Arial Bold" panose="020B0704020202020204" pitchFamily="34" charset="0"/>
                <a:cs typeface="Arial Bold" panose="020B0704020202020204" pitchFamily="34" charset="0"/>
              </a:rPr>
              <a:t>Sriramcharan</a:t>
            </a:r>
            <a:endParaRPr lang="en-GB" sz="3000" dirty="0"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887FBD9-53DB-D586-B70C-EE3C9773A0EC}"/>
              </a:ext>
            </a:extLst>
          </p:cNvPr>
          <p:cNvSpPr txBox="1"/>
          <p:nvPr/>
        </p:nvSpPr>
        <p:spPr>
          <a:xfrm>
            <a:off x="6850197" y="7978885"/>
            <a:ext cx="11256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 Bold" panose="020B0704020202020204" pitchFamily="34" charset="0"/>
                <a:cs typeface="Arial Bold" panose="020B0704020202020204" pitchFamily="34" charset="0"/>
              </a:rPr>
              <a:t>AIML</a:t>
            </a:r>
            <a:endParaRPr lang="en-GB" sz="3000" dirty="0"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49419" y="565419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87405" y="2882800"/>
            <a:ext cx="15459777" cy="60755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5430" lvl="1">
              <a:lnSpc>
                <a:spcPts val="5280"/>
              </a:lnSpc>
            </a:pPr>
            <a:r>
              <a:rPr lang="en-US" sz="44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Proposed Solution:  </a:t>
            </a:r>
          </a:p>
          <a:p>
            <a:pPr marL="265430" lvl="1">
              <a:lnSpc>
                <a:spcPts val="5280"/>
              </a:lnSpc>
            </a:pPr>
            <a:r>
              <a:rPr lang="en-US" sz="4400" dirty="0" err="1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Questify</a:t>
            </a:r>
            <a:r>
              <a:rPr lang="en-US" sz="44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Learning transforms traditional learning into a gamified, quest-based experience.  </a:t>
            </a:r>
          </a:p>
          <a:p>
            <a:pPr marL="265430" lvl="1">
              <a:lnSpc>
                <a:spcPts val="5280"/>
              </a:lnSpc>
            </a:pPr>
            <a:r>
              <a:rPr lang="en-US" sz="44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Instead of long chapters and stressful exams, learners explore a “Learning Map” where each node is an engaging challenge, video, or coding task.  </a:t>
            </a:r>
          </a:p>
          <a:p>
            <a:pPr marL="265430" lvl="1">
              <a:lnSpc>
                <a:spcPts val="5280"/>
              </a:lnSpc>
            </a:pPr>
            <a:r>
              <a:rPr lang="en-US" sz="44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Learners earn XP, unlock levels, and learn concepts by completing micro quests — turning assessment into motivation</a:t>
            </a:r>
            <a:r>
              <a:rPr lang="en-US" sz="4000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.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049479" y="575216"/>
            <a:ext cx="6369122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dirty="0" err="1">
                <a:solidFill>
                  <a:srgbClr val="40315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QuestLearn</a:t>
            </a:r>
            <a:endParaRPr lang="en-US" sz="8000" b="1" dirty="0">
              <a:solidFill>
                <a:srgbClr val="403152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11E306-180A-537E-B696-129D1FE8A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FDF1EC5-15CF-DFB1-9D97-1D607DBC2C15}"/>
              </a:ext>
            </a:extLst>
          </p:cNvPr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E31B6AD-86ED-CB73-356D-F71ED50D36E9}"/>
                </a:ext>
              </a:extLst>
            </p:cNvPr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931951B5-04EA-1420-0C93-212CFF272A96}"/>
              </a:ext>
            </a:extLst>
          </p:cNvPr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3588880F-E78D-E21A-DA7B-080CDDAB0765}"/>
              </a:ext>
            </a:extLst>
          </p:cNvPr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3472F0A2-2BA1-7BBE-FCEB-9B48505D4677}"/>
              </a:ext>
            </a:extLst>
          </p:cNvPr>
          <p:cNvSpPr/>
          <p:nvPr/>
        </p:nvSpPr>
        <p:spPr>
          <a:xfrm>
            <a:off x="514350" y="304949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570A57CC-84C4-A45A-F294-6C87C9711825}"/>
              </a:ext>
            </a:extLst>
          </p:cNvPr>
          <p:cNvSpPr txBox="1"/>
          <p:nvPr/>
        </p:nvSpPr>
        <p:spPr>
          <a:xfrm>
            <a:off x="6049479" y="575216"/>
            <a:ext cx="6369122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dirty="0" err="1">
                <a:solidFill>
                  <a:srgbClr val="40315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QuestLearn</a:t>
            </a:r>
            <a:endParaRPr lang="en-US" sz="8000" b="1" dirty="0">
              <a:solidFill>
                <a:srgbClr val="403152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701CCE-2E63-AB56-F057-A61C793B0590}"/>
              </a:ext>
            </a:extLst>
          </p:cNvPr>
          <p:cNvSpPr txBox="1"/>
          <p:nvPr/>
        </p:nvSpPr>
        <p:spPr>
          <a:xfrm>
            <a:off x="1600200" y="2705100"/>
            <a:ext cx="150876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How it Addresses the Problem: 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• Replaces monotonous reading with interactive doing. 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• Removes test anxiety by using low-stakes, retry-based         	learning. 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• Provides instant feedback and visible progress.</a:t>
            </a:r>
            <a:endParaRPr lang="en-GB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654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C1B06A-7D8E-7930-80AE-FF62D30FE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8E53169-9AA9-E33B-9A85-008E1105B5F0}"/>
              </a:ext>
            </a:extLst>
          </p:cNvPr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EA9BD7B-F9AD-8FC6-6638-C2CE6672B08E}"/>
                </a:ext>
              </a:extLst>
            </p:cNvPr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12BAD84E-23B9-FD74-D168-D8850058DD82}"/>
              </a:ext>
            </a:extLst>
          </p:cNvPr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BA8EFD1-AA39-C17C-E366-5A0E9290BAAD}"/>
              </a:ext>
            </a:extLst>
          </p:cNvPr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2C3842F4-4F96-E6F8-BC0D-51BF829A9BCE}"/>
              </a:ext>
            </a:extLst>
          </p:cNvPr>
          <p:cNvSpPr/>
          <p:nvPr/>
        </p:nvSpPr>
        <p:spPr>
          <a:xfrm>
            <a:off x="514350" y="304949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32704C66-ADE9-E7D8-0013-4DF1B7D6E66A}"/>
              </a:ext>
            </a:extLst>
          </p:cNvPr>
          <p:cNvSpPr txBox="1"/>
          <p:nvPr/>
        </p:nvSpPr>
        <p:spPr>
          <a:xfrm>
            <a:off x="6049479" y="575216"/>
            <a:ext cx="6369122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dirty="0" err="1">
                <a:solidFill>
                  <a:srgbClr val="40315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QuestLearn</a:t>
            </a:r>
            <a:endParaRPr lang="en-US" sz="8000" b="1" dirty="0">
              <a:solidFill>
                <a:srgbClr val="403152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FFE965-18D0-8F72-E06B-B707B4A6F0F0}"/>
              </a:ext>
            </a:extLst>
          </p:cNvPr>
          <p:cNvSpPr txBox="1"/>
          <p:nvPr/>
        </p:nvSpPr>
        <p:spPr>
          <a:xfrm>
            <a:off x="1690240" y="3314700"/>
            <a:ext cx="15087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Innovation &amp; Uniqueness: 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• Combines curriculum content with gamification mechanics. 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• Makes learning feel like a game instead of a task. 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• Fully web-based, lightweight, and accessible. </a:t>
            </a:r>
            <a:endParaRPr lang="en-GB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133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323550" y="409872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61570" y="1153626"/>
            <a:ext cx="12771120" cy="1089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dirty="0">
                <a:solidFill>
                  <a:srgbClr val="40315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TECHNICAL APPROACH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-304800" y="4076700"/>
            <a:ext cx="14903860" cy="38209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Technologies Used: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Frontend: React + TypeScript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Styling: Tailwind CSS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Visualization: D3.js for quest map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Code execution: Embedded Trinket.io editor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Hosting: Google Cloud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B1B475-B149-C786-9CE4-6E2EAEEEE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87A9013-4D97-A813-CA9D-7421D0D6581D}"/>
              </a:ext>
            </a:extLst>
          </p:cNvPr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81B00CD-569C-5CAA-F02D-1F8052D057A9}"/>
                </a:ext>
              </a:extLst>
            </p:cNvPr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BD298CE7-DC51-1DF1-81B2-514B70531CB9}"/>
              </a:ext>
            </a:extLst>
          </p:cNvPr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DD63974A-15CD-D220-5D0A-D9168FFDBC7F}"/>
              </a:ext>
            </a:extLst>
          </p:cNvPr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C172ADA0-FC59-8402-0B9F-A270A9F75A01}"/>
              </a:ext>
            </a:extLst>
          </p:cNvPr>
          <p:cNvSpPr/>
          <p:nvPr/>
        </p:nvSpPr>
        <p:spPr>
          <a:xfrm>
            <a:off x="-1323550" y="594358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0DC8F5E-8230-9DCA-B54C-7195BCFB7564}"/>
              </a:ext>
            </a:extLst>
          </p:cNvPr>
          <p:cNvSpPr txBox="1"/>
          <p:nvPr/>
        </p:nvSpPr>
        <p:spPr>
          <a:xfrm>
            <a:off x="920540" y="1147033"/>
            <a:ext cx="12771120" cy="1089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dirty="0">
                <a:solidFill>
                  <a:srgbClr val="40315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TECHNICAL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90A1EA-E2B8-72B3-465C-E940E55CD997}"/>
              </a:ext>
            </a:extLst>
          </p:cNvPr>
          <p:cNvSpPr txBox="1"/>
          <p:nvPr/>
        </p:nvSpPr>
        <p:spPr>
          <a:xfrm>
            <a:off x="-609600" y="3360235"/>
            <a:ext cx="16693994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4400" dirty="0">
                <a:latin typeface="Arial" panose="020B0604020202020204" pitchFamily="34" charset="0"/>
                <a:cs typeface="Arial" panose="020B0604020202020204" pitchFamily="34" charset="0"/>
              </a:rPr>
              <a:t>Methodology:  </a:t>
            </a:r>
          </a:p>
          <a:p>
            <a:r>
              <a:rPr lang="en-GB" sz="4400" dirty="0">
                <a:latin typeface="Arial" panose="020B0604020202020204" pitchFamily="34" charset="0"/>
                <a:cs typeface="Arial" panose="020B0604020202020204" pitchFamily="34" charset="0"/>
              </a:rPr>
              <a:t>1. Curriculum topics are divided into micro-quests.  </a:t>
            </a:r>
          </a:p>
          <a:p>
            <a:r>
              <a:rPr lang="en-GB" sz="4400" dirty="0">
                <a:latin typeface="Arial" panose="020B0604020202020204" pitchFamily="34" charset="0"/>
                <a:cs typeface="Arial" panose="020B0604020202020204" pitchFamily="34" charset="0"/>
              </a:rPr>
              <a:t>2. Each quest = video → quiz → code challenge → XP reward.  </a:t>
            </a:r>
          </a:p>
          <a:p>
            <a:r>
              <a:rPr lang="en-GB" sz="4400" dirty="0">
                <a:latin typeface="Arial" panose="020B0604020202020204" pitchFamily="34" charset="0"/>
                <a:cs typeface="Arial" panose="020B0604020202020204" pitchFamily="34" charset="0"/>
              </a:rPr>
              <a:t>3. Progress and XP stored locally for immediate feedback.  </a:t>
            </a:r>
          </a:p>
          <a:p>
            <a:r>
              <a:rPr lang="en-GB" sz="4400" dirty="0">
                <a:latin typeface="Arial" panose="020B0604020202020204" pitchFamily="34" charset="0"/>
                <a:cs typeface="Arial" panose="020B0604020202020204" pitchFamily="34" charset="0"/>
              </a:rPr>
              <a:t>4. Backend can later integrate Firebase for real-time leaderboard. </a:t>
            </a:r>
          </a:p>
        </p:txBody>
      </p:sp>
    </p:spTree>
    <p:extLst>
      <p:ext uri="{BB962C8B-B14F-4D97-AF65-F5344CB8AC3E}">
        <p14:creationId xmlns:p14="http://schemas.microsoft.com/office/powerpoint/2010/main" val="459169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4253428" y="-5711406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609600" y="409872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038980" y="731520"/>
            <a:ext cx="12390120" cy="1089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 dirty="0">
                <a:solidFill>
                  <a:srgbClr val="40315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FEASIBILITY AND VIABILITY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1000" y="2803813"/>
            <a:ext cx="14615160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Feasibility: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Simple, deployable frontend MVP.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Built using open-source, free tools (React, Tailwind, D3).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endParaRPr lang="en-US" sz="4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Potential Challenges: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Adding real-time multiplayer or leaderboard requires backend.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Content creation for different subjects can take time.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FE2B9A-7298-FC7E-14C4-29B9C6D6D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10C1518-4B4B-7A61-A2B0-5263B3A7E3DE}"/>
              </a:ext>
            </a:extLst>
          </p:cNvPr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7A8895E-BE54-1D95-71A6-288D52733F5F}"/>
                </a:ext>
              </a:extLst>
            </p:cNvPr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D415BF1E-7179-65AD-3BBD-89415174F4E8}"/>
              </a:ext>
            </a:extLst>
          </p:cNvPr>
          <p:cNvSpPr/>
          <p:nvPr/>
        </p:nvSpPr>
        <p:spPr>
          <a:xfrm>
            <a:off x="-4253428" y="-5711406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99AFFBCB-C6A1-061C-E6DB-86BFECDC73FE}"/>
              </a:ext>
            </a:extLst>
          </p:cNvPr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30A601EE-DE6E-BF6E-708E-178078939EAC}"/>
              </a:ext>
            </a:extLst>
          </p:cNvPr>
          <p:cNvSpPr/>
          <p:nvPr/>
        </p:nvSpPr>
        <p:spPr>
          <a:xfrm>
            <a:off x="-609600" y="409872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1D883CD4-183B-B1BE-E500-993C707DA02A}"/>
              </a:ext>
            </a:extLst>
          </p:cNvPr>
          <p:cNvSpPr txBox="1"/>
          <p:nvPr/>
        </p:nvSpPr>
        <p:spPr>
          <a:xfrm>
            <a:off x="2133600" y="1116523"/>
            <a:ext cx="12390120" cy="1089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 b="1" dirty="0">
                <a:solidFill>
                  <a:srgbClr val="403152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FEASIBILITY AND VIABILITY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AF9BBDB5-B94D-483F-380C-F643E6BD28B8}"/>
              </a:ext>
            </a:extLst>
          </p:cNvPr>
          <p:cNvSpPr txBox="1"/>
          <p:nvPr/>
        </p:nvSpPr>
        <p:spPr>
          <a:xfrm>
            <a:off x="603448" y="4002494"/>
            <a:ext cx="14615160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Strategies to Overcome: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Use AI tools to generate quiz and code challenges.  </a:t>
            </a:r>
          </a:p>
          <a:p>
            <a:pPr marL="482600" lvl="1" indent="-241300" algn="just">
              <a:lnSpc>
                <a:spcPts val="480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Integrate Firebase or </a:t>
            </a:r>
            <a:r>
              <a:rPr lang="en-US" sz="4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Supabase</a:t>
            </a:r>
            <a:r>
              <a:rPr lang="en-US" sz="4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backend scalability.. </a:t>
            </a:r>
          </a:p>
        </p:txBody>
      </p:sp>
    </p:spTree>
    <p:extLst>
      <p:ext uri="{BB962C8B-B14F-4D97-AF65-F5344CB8AC3E}">
        <p14:creationId xmlns:p14="http://schemas.microsoft.com/office/powerpoint/2010/main" val="6083814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534</Words>
  <Application>Microsoft Office PowerPoint</Application>
  <PresentationFormat>Custom</PresentationFormat>
  <Paragraphs>89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Times New Roman Bold</vt:lpstr>
      <vt:lpstr>Canva Sans</vt:lpstr>
      <vt:lpstr>Arial</vt:lpstr>
      <vt:lpstr>IBM Plex Sans Bold</vt:lpstr>
      <vt:lpstr>Times New Roman MT</vt:lpstr>
      <vt:lpstr>Canva Sans Bold</vt:lpstr>
      <vt:lpstr>Be Vietnam Ultra-Bold</vt:lpstr>
      <vt:lpstr>Cinzel Bold</vt:lpstr>
      <vt:lpstr>Calibri</vt:lpstr>
      <vt:lpstr>Oswald Bold</vt:lpstr>
      <vt:lpstr>Arial Bold</vt:lpstr>
      <vt:lpstr>Bebas Neue Bold</vt:lpstr>
      <vt:lpstr>Be Vietnam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Template.pptx</dc:title>
  <cp:lastModifiedBy>sriram charan</cp:lastModifiedBy>
  <cp:revision>4</cp:revision>
  <dcterms:created xsi:type="dcterms:W3CDTF">2006-08-16T00:00:00Z</dcterms:created>
  <dcterms:modified xsi:type="dcterms:W3CDTF">2025-10-31T10:27:46Z</dcterms:modified>
  <dc:identifier>DAG3UZF7Zd4</dc:identifier>
</cp:coreProperties>
</file>

<file path=docProps/thumbnail.jpeg>
</file>